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16"/>
    <p:sldId id="257" r:id="rId17"/>
    <p:sldId id="258" r:id="rId18"/>
    <p:sldId id="259" r:id="rId19"/>
    <p:sldId id="260" r:id="rId20"/>
    <p:sldId id="261" r:id="rId21"/>
    <p:sldId id="262" r:id="rId22"/>
    <p:sldId id="263" r:id="rId23"/>
    <p:sldId id="264" r:id="rId24"/>
    <p:sldId id="265" r:id="rId25"/>
    <p:sldId id="266" r:id="rId26"/>
    <p:sldId id="267" r:id="rId27"/>
    <p:sldId id="268" r:id="rId28"/>
    <p:sldId id="269" r:id="rId29"/>
    <p:sldId id="270" r:id="rId30"/>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Cinzel" charset="1" panose="00000500000000000000"/>
      <p:regular r:id="rId10"/>
    </p:embeddedFont>
    <p:embeddedFont>
      <p:font typeface="Cinzel Bold" charset="1" panose="00000800000000000000"/>
      <p:regular r:id="rId11"/>
    </p:embeddedFont>
    <p:embeddedFont>
      <p:font typeface="Arima Madurai Extra Bold" charset="1" panose="00000900000000000000"/>
      <p:regular r:id="rId12"/>
    </p:embeddedFont>
    <p:embeddedFont>
      <p:font typeface="Arima Madurai Extra Bold Bold" charset="1" panose="00000A00000000000000"/>
      <p:regular r:id="rId13"/>
    </p:embeddedFont>
    <p:embeddedFont>
      <p:font typeface="Arima Madurai Extra Bold Italics" charset="1" panose="00000900000000000000"/>
      <p:regular r:id="rId14"/>
    </p:embeddedFont>
    <p:embeddedFont>
      <p:font typeface="Arima Madurai Extra Bold Bold Italics" charset="1" panose="00000A00000000000000"/>
      <p:regular r:id="rId1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slides/slide1.xml" Type="http://schemas.openxmlformats.org/officeDocument/2006/relationships/slide"/><Relationship Id="rId17" Target="slides/slide2.xml" Type="http://schemas.openxmlformats.org/officeDocument/2006/relationships/slide"/><Relationship Id="rId18" Target="slides/slide3.xml" Type="http://schemas.openxmlformats.org/officeDocument/2006/relationships/slide"/><Relationship Id="rId19" Target="slides/slide4.xml" Type="http://schemas.openxmlformats.org/officeDocument/2006/relationships/slide"/><Relationship Id="rId2" Target="presProps.xml" Type="http://schemas.openxmlformats.org/officeDocument/2006/relationships/presProps"/><Relationship Id="rId20" Target="slides/slide5.xml" Type="http://schemas.openxmlformats.org/officeDocument/2006/relationships/slide"/><Relationship Id="rId21" Target="slides/slide6.xml" Type="http://schemas.openxmlformats.org/officeDocument/2006/relationships/slide"/><Relationship Id="rId22" Target="slides/slide7.xml" Type="http://schemas.openxmlformats.org/officeDocument/2006/relationships/slide"/><Relationship Id="rId23" Target="slides/slide8.xml" Type="http://schemas.openxmlformats.org/officeDocument/2006/relationships/slide"/><Relationship Id="rId24" Target="slides/slide9.xml" Type="http://schemas.openxmlformats.org/officeDocument/2006/relationships/slide"/><Relationship Id="rId25" Target="slides/slide10.xml" Type="http://schemas.openxmlformats.org/officeDocument/2006/relationships/slide"/><Relationship Id="rId26" Target="slides/slide11.xml" Type="http://schemas.openxmlformats.org/officeDocument/2006/relationships/slide"/><Relationship Id="rId27" Target="slides/slide12.xml" Type="http://schemas.openxmlformats.org/officeDocument/2006/relationships/slide"/><Relationship Id="rId28" Target="slides/slide13.xml" Type="http://schemas.openxmlformats.org/officeDocument/2006/relationships/slide"/><Relationship Id="rId29" Target="slides/slide14.xml" Type="http://schemas.openxmlformats.org/officeDocument/2006/relationships/slide"/><Relationship Id="rId3" Target="viewProps.xml" Type="http://schemas.openxmlformats.org/officeDocument/2006/relationships/viewProps"/><Relationship Id="rId30" Target="slides/slide15.xml" Type="http://schemas.openxmlformats.org/officeDocument/2006/relationships/slide"/><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svg" Type="http://schemas.openxmlformats.org/officeDocument/2006/relationships/image"/><Relationship Id="rId3" Target="../media/image2.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svg" Type="http://schemas.openxmlformats.org/officeDocument/2006/relationships/image"/><Relationship Id="rId3" Target="../media/image21.svg" Type="http://schemas.openxmlformats.org/officeDocument/2006/relationships/image"/><Relationship Id="rId4" Target="../media/image22.svg" Type="http://schemas.openxmlformats.org/officeDocument/2006/relationships/image"/><Relationship Id="rId5" Target="../media/image8.svg" Type="http://schemas.openxmlformats.org/officeDocument/2006/relationships/image"/><Relationship Id="rId6" Target="../media/image23.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svg" Type="http://schemas.openxmlformats.org/officeDocument/2006/relationships/image"/><Relationship Id="rId3" Target="../media/image4.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3.svg" Type="http://schemas.openxmlformats.org/officeDocument/2006/relationships/image"/><Relationship Id="rId2" Target="../media/image5.svg" Type="http://schemas.openxmlformats.org/officeDocument/2006/relationships/image"/><Relationship Id="rId3" Target="../media/image6.svg" Type="http://schemas.openxmlformats.org/officeDocument/2006/relationships/image"/><Relationship Id="rId4" Target="../media/image7.svg" Type="http://schemas.openxmlformats.org/officeDocument/2006/relationships/image"/><Relationship Id="rId5" Target="../media/image8.svg" Type="http://schemas.openxmlformats.org/officeDocument/2006/relationships/image"/><Relationship Id="rId6" Target="../media/image9.svg" Type="http://schemas.openxmlformats.org/officeDocument/2006/relationships/image"/><Relationship Id="rId7" Target="../media/image10.svg" Type="http://schemas.openxmlformats.org/officeDocument/2006/relationships/image"/><Relationship Id="rId8" Target="../media/image11.svg" Type="http://schemas.openxmlformats.org/officeDocument/2006/relationships/image"/><Relationship Id="rId9" Target="../media/image12.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320901"/>
        </a:solidFill>
      </p:bgPr>
    </p:bg>
    <p:spTree>
      <p:nvGrpSpPr>
        <p:cNvPr id="1" name=""/>
        <p:cNvGrpSpPr/>
        <p:nvPr/>
      </p:nvGrpSpPr>
      <p:grpSpPr>
        <a:xfrm>
          <a:off x="0" y="0"/>
          <a:ext cx="0" cy="0"/>
          <a:chOff x="0" y="0"/>
          <a:chExt cx="0" cy="0"/>
        </a:xfrm>
      </p:grpSpPr>
      <p:grpSp>
        <p:nvGrpSpPr>
          <p:cNvPr name="Group 2" id="2"/>
          <p:cNvGrpSpPr/>
          <p:nvPr/>
        </p:nvGrpSpPr>
        <p:grpSpPr>
          <a:xfrm rot="0">
            <a:off x="5037330" y="4181882"/>
            <a:ext cx="8213340" cy="4706018"/>
            <a:chOff x="0" y="0"/>
            <a:chExt cx="7378709" cy="4227797"/>
          </a:xfrm>
        </p:grpSpPr>
        <p:sp>
          <p:nvSpPr>
            <p:cNvPr name="Freeform 3" id="3"/>
            <p:cNvSpPr/>
            <p:nvPr/>
          </p:nvSpPr>
          <p:spPr>
            <a:xfrm>
              <a:off x="0" y="0"/>
              <a:ext cx="7378709" cy="4227797"/>
            </a:xfrm>
            <a:custGeom>
              <a:avLst/>
              <a:gdLst/>
              <a:ahLst/>
              <a:cxnLst/>
              <a:rect r="r" b="b" t="t" l="l"/>
              <a:pathLst>
                <a:path h="4227797" w="7378709">
                  <a:moveTo>
                    <a:pt x="7254249" y="4227797"/>
                  </a:moveTo>
                  <a:lnTo>
                    <a:pt x="124460" y="4227797"/>
                  </a:lnTo>
                  <a:cubicBezTo>
                    <a:pt x="55880" y="4227797"/>
                    <a:pt x="0" y="4171917"/>
                    <a:pt x="0" y="4103337"/>
                  </a:cubicBezTo>
                  <a:lnTo>
                    <a:pt x="0" y="124460"/>
                  </a:lnTo>
                  <a:cubicBezTo>
                    <a:pt x="0" y="55880"/>
                    <a:pt x="55880" y="0"/>
                    <a:pt x="124460" y="0"/>
                  </a:cubicBezTo>
                  <a:lnTo>
                    <a:pt x="7254249" y="0"/>
                  </a:lnTo>
                  <a:cubicBezTo>
                    <a:pt x="7322829" y="0"/>
                    <a:pt x="7378709" y="55880"/>
                    <a:pt x="7378709" y="124460"/>
                  </a:cubicBezTo>
                  <a:lnTo>
                    <a:pt x="7378709" y="4103337"/>
                  </a:lnTo>
                  <a:cubicBezTo>
                    <a:pt x="7378709" y="4171917"/>
                    <a:pt x="7322829" y="4227797"/>
                    <a:pt x="7254249" y="4227797"/>
                  </a:cubicBezTo>
                  <a:close/>
                </a:path>
              </a:pathLst>
            </a:custGeom>
            <a:solidFill>
              <a:srgbClr val="EDEDED"/>
            </a:solidFill>
          </p:spPr>
        </p:sp>
      </p:grpSp>
      <p:sp>
        <p:nvSpPr>
          <p:cNvPr name="TextBox 4" id="4"/>
          <p:cNvSpPr txBox="true"/>
          <p:nvPr/>
        </p:nvSpPr>
        <p:spPr>
          <a:xfrm rot="0">
            <a:off x="737347" y="718653"/>
            <a:ext cx="16813306" cy="2279879"/>
          </a:xfrm>
          <a:prstGeom prst="rect">
            <a:avLst/>
          </a:prstGeom>
        </p:spPr>
        <p:txBody>
          <a:bodyPr anchor="t" rtlCol="false" tIns="0" lIns="0" bIns="0" rIns="0">
            <a:spAutoFit/>
          </a:bodyPr>
          <a:lstStyle/>
          <a:p>
            <a:pPr algn="ctr" marL="0" indent="0" lvl="0">
              <a:lnSpc>
                <a:spcPts val="9171"/>
              </a:lnSpc>
              <a:spcBef>
                <a:spcPct val="0"/>
              </a:spcBef>
            </a:pPr>
            <a:r>
              <a:rPr lang="en-US" sz="6551" spc="-65">
                <a:solidFill>
                  <a:srgbClr val="FFFFFF"/>
                </a:solidFill>
                <a:latin typeface="Cinzel"/>
              </a:rPr>
              <a:t>INSIGHTS  INTO LIFE THROUGH ENGLISH LITERATURE</a:t>
            </a:r>
          </a:p>
        </p:txBody>
      </p:sp>
      <p:pic>
        <p:nvPicPr>
          <p:cNvPr name="Picture 5" id="5"/>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2"/>
              </a:ext>
            </a:extLst>
          </a:blip>
          <a:srcRect l="0" t="0" r="0" b="0"/>
          <a:stretch>
            <a:fillRect/>
          </a:stretch>
        </p:blipFill>
        <p:spPr>
          <a:xfrm flipH="true" flipV="false" rot="0">
            <a:off x="13842589" y="2857291"/>
            <a:ext cx="3742714" cy="10449200"/>
          </a:xfrm>
          <a:prstGeom prst="rect">
            <a:avLst/>
          </a:prstGeom>
        </p:spPr>
      </p:pic>
      <p:pic>
        <p:nvPicPr>
          <p:cNvPr name="Picture 6" id="6"/>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771997" y="2857291"/>
            <a:ext cx="3323528" cy="8462688"/>
          </a:xfrm>
          <a:prstGeom prst="rect">
            <a:avLst/>
          </a:prstGeom>
        </p:spPr>
      </p:pic>
      <p:grpSp>
        <p:nvGrpSpPr>
          <p:cNvPr name="Group 7" id="7"/>
          <p:cNvGrpSpPr/>
          <p:nvPr/>
        </p:nvGrpSpPr>
        <p:grpSpPr>
          <a:xfrm rot="0">
            <a:off x="6918413" y="4951751"/>
            <a:ext cx="4451173" cy="1190371"/>
            <a:chOff x="0" y="0"/>
            <a:chExt cx="5934897" cy="1587161"/>
          </a:xfrm>
        </p:grpSpPr>
        <p:grpSp>
          <p:nvGrpSpPr>
            <p:cNvPr name="Group 8" id="8"/>
            <p:cNvGrpSpPr/>
            <p:nvPr/>
          </p:nvGrpSpPr>
          <p:grpSpPr>
            <a:xfrm rot="0">
              <a:off x="0" y="0"/>
              <a:ext cx="5934897" cy="1587161"/>
              <a:chOff x="0" y="0"/>
              <a:chExt cx="7172210" cy="1918053"/>
            </a:xfrm>
          </p:grpSpPr>
          <p:sp>
            <p:nvSpPr>
              <p:cNvPr name="Freeform 9" id="9"/>
              <p:cNvSpPr/>
              <p:nvPr/>
            </p:nvSpPr>
            <p:spPr>
              <a:xfrm>
                <a:off x="0" y="0"/>
                <a:ext cx="7172210" cy="1918054"/>
              </a:xfrm>
              <a:custGeom>
                <a:avLst/>
                <a:gdLst/>
                <a:ahLst/>
                <a:cxnLst/>
                <a:rect r="r" b="b" t="t" l="l"/>
                <a:pathLst>
                  <a:path h="1918054" w="7172210">
                    <a:moveTo>
                      <a:pt x="7047750" y="1918053"/>
                    </a:moveTo>
                    <a:lnTo>
                      <a:pt x="124460" y="1918053"/>
                    </a:lnTo>
                    <a:cubicBezTo>
                      <a:pt x="55880" y="1918053"/>
                      <a:pt x="0" y="1862174"/>
                      <a:pt x="0" y="1793593"/>
                    </a:cubicBezTo>
                    <a:lnTo>
                      <a:pt x="0" y="124460"/>
                    </a:lnTo>
                    <a:cubicBezTo>
                      <a:pt x="0" y="55880"/>
                      <a:pt x="55880" y="0"/>
                      <a:pt x="124460" y="0"/>
                    </a:cubicBezTo>
                    <a:lnTo>
                      <a:pt x="7047750" y="0"/>
                    </a:lnTo>
                    <a:cubicBezTo>
                      <a:pt x="7116330" y="0"/>
                      <a:pt x="7172210" y="55880"/>
                      <a:pt x="7172210" y="124460"/>
                    </a:cubicBezTo>
                    <a:lnTo>
                      <a:pt x="7172210" y="1793594"/>
                    </a:lnTo>
                    <a:cubicBezTo>
                      <a:pt x="7172210" y="1862174"/>
                      <a:pt x="7116330" y="1918054"/>
                      <a:pt x="7047750" y="1918054"/>
                    </a:cubicBezTo>
                    <a:close/>
                  </a:path>
                </a:pathLst>
              </a:custGeom>
              <a:solidFill>
                <a:srgbClr val="000A29"/>
              </a:solidFill>
            </p:spPr>
          </p:sp>
        </p:grpSp>
        <p:sp>
          <p:nvSpPr>
            <p:cNvPr name="TextBox 10" id="10"/>
            <p:cNvSpPr txBox="true"/>
            <p:nvPr/>
          </p:nvSpPr>
          <p:spPr>
            <a:xfrm rot="0">
              <a:off x="471326" y="229689"/>
              <a:ext cx="4725859" cy="948986"/>
            </a:xfrm>
            <a:prstGeom prst="rect">
              <a:avLst/>
            </a:prstGeom>
          </p:spPr>
          <p:txBody>
            <a:bodyPr anchor="t" rtlCol="false" tIns="0" lIns="0" bIns="0" rIns="0">
              <a:spAutoFit/>
            </a:bodyPr>
            <a:lstStyle/>
            <a:p>
              <a:pPr algn="l" marL="0" indent="0" lvl="0">
                <a:lnSpc>
                  <a:spcPts val="6076"/>
                </a:lnSpc>
                <a:spcBef>
                  <a:spcPct val="0"/>
                </a:spcBef>
              </a:pPr>
              <a:r>
                <a:rPr lang="en-US" sz="4340">
                  <a:solidFill>
                    <a:srgbClr val="FFFFFF"/>
                  </a:solidFill>
                  <a:latin typeface="Cinzel Bold"/>
                </a:rPr>
                <a:t>S.ABHISHEK</a:t>
              </a:r>
            </a:p>
          </p:txBody>
        </p:sp>
      </p:grpSp>
      <p:grpSp>
        <p:nvGrpSpPr>
          <p:cNvPr name="Group 11" id="11"/>
          <p:cNvGrpSpPr/>
          <p:nvPr/>
        </p:nvGrpSpPr>
        <p:grpSpPr>
          <a:xfrm rot="0">
            <a:off x="6128925" y="6742671"/>
            <a:ext cx="6030151" cy="1187773"/>
            <a:chOff x="0" y="0"/>
            <a:chExt cx="8040201" cy="1583698"/>
          </a:xfrm>
        </p:grpSpPr>
        <p:grpSp>
          <p:nvGrpSpPr>
            <p:cNvPr name="Group 12" id="12"/>
            <p:cNvGrpSpPr/>
            <p:nvPr/>
          </p:nvGrpSpPr>
          <p:grpSpPr>
            <a:xfrm rot="0">
              <a:off x="0" y="0"/>
              <a:ext cx="8040201" cy="1583698"/>
              <a:chOff x="0" y="0"/>
              <a:chExt cx="9737676" cy="1918053"/>
            </a:xfrm>
          </p:grpSpPr>
          <p:sp>
            <p:nvSpPr>
              <p:cNvPr name="Freeform 13" id="13"/>
              <p:cNvSpPr/>
              <p:nvPr/>
            </p:nvSpPr>
            <p:spPr>
              <a:xfrm>
                <a:off x="0" y="0"/>
                <a:ext cx="9737676" cy="1918054"/>
              </a:xfrm>
              <a:custGeom>
                <a:avLst/>
                <a:gdLst/>
                <a:ahLst/>
                <a:cxnLst/>
                <a:rect r="r" b="b" t="t" l="l"/>
                <a:pathLst>
                  <a:path h="1918054" w="9737676">
                    <a:moveTo>
                      <a:pt x="9613216" y="1918053"/>
                    </a:moveTo>
                    <a:lnTo>
                      <a:pt x="124460" y="1918053"/>
                    </a:lnTo>
                    <a:cubicBezTo>
                      <a:pt x="55880" y="1918053"/>
                      <a:pt x="0" y="1862174"/>
                      <a:pt x="0" y="1793593"/>
                    </a:cubicBezTo>
                    <a:lnTo>
                      <a:pt x="0" y="124460"/>
                    </a:lnTo>
                    <a:cubicBezTo>
                      <a:pt x="0" y="55880"/>
                      <a:pt x="55880" y="0"/>
                      <a:pt x="124460" y="0"/>
                    </a:cubicBezTo>
                    <a:lnTo>
                      <a:pt x="9613216" y="0"/>
                    </a:lnTo>
                    <a:cubicBezTo>
                      <a:pt x="9681796" y="0"/>
                      <a:pt x="9737676" y="55880"/>
                      <a:pt x="9737676" y="124460"/>
                    </a:cubicBezTo>
                    <a:lnTo>
                      <a:pt x="9737676" y="1793594"/>
                    </a:lnTo>
                    <a:cubicBezTo>
                      <a:pt x="9737676" y="1862174"/>
                      <a:pt x="9681796" y="1918054"/>
                      <a:pt x="9613216" y="1918054"/>
                    </a:cubicBezTo>
                    <a:close/>
                  </a:path>
                </a:pathLst>
              </a:custGeom>
              <a:solidFill>
                <a:srgbClr val="000A29"/>
              </a:solidFill>
            </p:spPr>
          </p:sp>
        </p:grpSp>
        <p:sp>
          <p:nvSpPr>
            <p:cNvPr name="TextBox 14" id="14"/>
            <p:cNvSpPr txBox="true"/>
            <p:nvPr/>
          </p:nvSpPr>
          <p:spPr>
            <a:xfrm rot="0">
              <a:off x="626852" y="289757"/>
              <a:ext cx="7413349" cy="947081"/>
            </a:xfrm>
            <a:prstGeom prst="rect">
              <a:avLst/>
            </a:prstGeom>
          </p:spPr>
          <p:txBody>
            <a:bodyPr anchor="t" rtlCol="false" tIns="0" lIns="0" bIns="0" rIns="0">
              <a:spAutoFit/>
            </a:bodyPr>
            <a:lstStyle/>
            <a:p>
              <a:pPr algn="l" marL="0" indent="0" lvl="0">
                <a:lnSpc>
                  <a:spcPts val="6063"/>
                </a:lnSpc>
                <a:spcBef>
                  <a:spcPct val="0"/>
                </a:spcBef>
              </a:pPr>
              <a:r>
                <a:rPr lang="en-US" sz="4330">
                  <a:solidFill>
                    <a:srgbClr val="FFFFFF"/>
                  </a:solidFill>
                  <a:latin typeface="Cinzel Bold"/>
                </a:rPr>
                <a:t>AM.EN.U4CSE19147</a:t>
              </a:r>
            </a:p>
          </p:txBody>
        </p:sp>
      </p:grpSp>
    </p:spTree>
  </p:cSld>
  <p:clrMapOvr>
    <a:masterClrMapping/>
  </p:clrMapOvr>
</p:sld>
</file>

<file path=ppt/slides/slide10.xml><?xml version="1.0" encoding="utf-8"?>
<p:sld xmlns:p="http://schemas.openxmlformats.org/presentationml/2006/main" xmlns:a="http://schemas.openxmlformats.org/drawingml/2006/main">
  <p:cSld>
    <p:bg>
      <p:bgPr>
        <a:solidFill>
          <a:srgbClr val="FEF9DD"/>
        </a:solidFill>
      </p:bgPr>
    </p:bg>
    <p:spTree>
      <p:nvGrpSpPr>
        <p:cNvPr id="1" name=""/>
        <p:cNvGrpSpPr/>
        <p:nvPr/>
      </p:nvGrpSpPr>
      <p:grpSpPr>
        <a:xfrm>
          <a:off x="0" y="0"/>
          <a:ext cx="0" cy="0"/>
          <a:chOff x="0" y="0"/>
          <a:chExt cx="0" cy="0"/>
        </a:xfrm>
      </p:grpSpPr>
      <p:sp>
        <p:nvSpPr>
          <p:cNvPr name="TextBox 2" id="2"/>
          <p:cNvSpPr txBox="true"/>
          <p:nvPr/>
        </p:nvSpPr>
        <p:spPr>
          <a:xfrm rot="0">
            <a:off x="433206" y="472239"/>
            <a:ext cx="17421588" cy="8942472"/>
          </a:xfrm>
          <a:prstGeom prst="rect">
            <a:avLst/>
          </a:prstGeom>
        </p:spPr>
        <p:txBody>
          <a:bodyPr anchor="t" rtlCol="false" tIns="0" lIns="0" bIns="0" rIns="0">
            <a:spAutoFit/>
          </a:bodyPr>
          <a:lstStyle/>
          <a:p>
            <a:pPr marL="847881" indent="-423941" lvl="1">
              <a:lnSpc>
                <a:spcPts val="8954"/>
              </a:lnSpc>
              <a:buFont typeface="Arial"/>
              <a:buChar char="•"/>
            </a:pPr>
            <a:r>
              <a:rPr lang="en-US" sz="3927" spc="-39">
                <a:solidFill>
                  <a:srgbClr val="000000"/>
                </a:solidFill>
                <a:latin typeface="Arima Madurai Extra Bold Bold"/>
              </a:rPr>
              <a:t>Then he thought of stealing Arun’s money and justified himself that even if he didn't steal money from Arun then also he would waste it on his friends. </a:t>
            </a:r>
          </a:p>
          <a:p>
            <a:pPr marL="847881" indent="-423941" lvl="1">
              <a:lnSpc>
                <a:spcPts val="8954"/>
              </a:lnSpc>
              <a:buFont typeface="Arial"/>
              <a:buChar char="•"/>
            </a:pPr>
            <a:r>
              <a:rPr lang="en-US" sz="3927" spc="-39">
                <a:solidFill>
                  <a:srgbClr val="000000"/>
                </a:solidFill>
                <a:latin typeface="Arima Madurai Extra Bold Bold"/>
              </a:rPr>
              <a:t>Deepak also thought that </a:t>
            </a:r>
            <a:r>
              <a:rPr lang="en-US" sz="3927" spc="-39">
                <a:solidFill>
                  <a:srgbClr val="000000"/>
                </a:solidFill>
                <a:latin typeface="Arima Madurai Extra Bold Bold"/>
              </a:rPr>
              <a:t>Arun didn't pay him for the work that he did.</a:t>
            </a:r>
          </a:p>
          <a:p>
            <a:pPr marL="847881" indent="-423940" lvl="1">
              <a:lnSpc>
                <a:spcPts val="8953"/>
              </a:lnSpc>
              <a:buFont typeface="Arial"/>
              <a:buChar char="•"/>
            </a:pPr>
            <a:r>
              <a:rPr lang="en-US" sz="3927" spc="-39">
                <a:solidFill>
                  <a:srgbClr val="000000"/>
                </a:solidFill>
                <a:latin typeface="Arima Madurai Extra Bold Bold"/>
              </a:rPr>
              <a:t>One fine day, Arun received a bundle of notes for his published articles. </a:t>
            </a:r>
          </a:p>
          <a:p>
            <a:pPr marL="847881" indent="-423940" lvl="1">
              <a:lnSpc>
                <a:spcPts val="8953"/>
              </a:lnSpc>
              <a:buFont typeface="Arial"/>
              <a:buChar char="•"/>
            </a:pPr>
            <a:r>
              <a:rPr lang="en-US" sz="3927" spc="-39">
                <a:solidFill>
                  <a:srgbClr val="000000"/>
                </a:solidFill>
                <a:latin typeface="Arima Madurai Extra Bold Bold"/>
              </a:rPr>
              <a:t>He kept the money under his mattress and Deepak happened to notice this. </a:t>
            </a:r>
          </a:p>
          <a:p>
            <a:pPr marL="847881" indent="-423941" lvl="1">
              <a:lnSpc>
                <a:spcPts val="8954"/>
              </a:lnSpc>
              <a:buFont typeface="Arial"/>
              <a:buChar char="•"/>
            </a:pPr>
            <a:r>
              <a:rPr lang="en-US" sz="3927" spc="-39">
                <a:solidFill>
                  <a:srgbClr val="000000"/>
                </a:solidFill>
                <a:latin typeface="Arima Madurai Extra Bold Bold"/>
              </a:rPr>
              <a:t>At midnight, when Arun was fast asleep Deepak woke up and stealthily slipped his hand and stole the money kept under the mattress.</a:t>
            </a:r>
          </a:p>
          <a:p>
            <a:pPr marL="847881" indent="-423940" lvl="1">
              <a:lnSpc>
                <a:spcPts val="8953"/>
              </a:lnSpc>
              <a:buFont typeface="Arial"/>
              <a:buChar char="•"/>
            </a:pPr>
            <a:r>
              <a:rPr lang="en-US" sz="3927" spc="-39">
                <a:solidFill>
                  <a:srgbClr val="000000"/>
                </a:solidFill>
                <a:latin typeface="Arima Madurai Extra Bold Bold"/>
              </a:rPr>
              <a:t>He decides to leave the city by Amritsar Express that departed at 10:30. </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EF9DD"/>
        </a:solidFill>
      </p:bgPr>
    </p:bg>
    <p:spTree>
      <p:nvGrpSpPr>
        <p:cNvPr id="1" name=""/>
        <p:cNvGrpSpPr/>
        <p:nvPr/>
      </p:nvGrpSpPr>
      <p:grpSpPr>
        <a:xfrm>
          <a:off x="0" y="0"/>
          <a:ext cx="0" cy="0"/>
          <a:chOff x="0" y="0"/>
          <a:chExt cx="0" cy="0"/>
        </a:xfrm>
      </p:grpSpPr>
      <p:sp>
        <p:nvSpPr>
          <p:cNvPr name="TextBox 2" id="2"/>
          <p:cNvSpPr txBox="true"/>
          <p:nvPr/>
        </p:nvSpPr>
        <p:spPr>
          <a:xfrm rot="0">
            <a:off x="553961" y="5798660"/>
            <a:ext cx="17180077" cy="3782059"/>
          </a:xfrm>
          <a:prstGeom prst="rect">
            <a:avLst/>
          </a:prstGeom>
        </p:spPr>
        <p:txBody>
          <a:bodyPr anchor="t" rtlCol="false" tIns="0" lIns="0" bIns="0" rIns="0">
            <a:spAutoFit/>
          </a:bodyPr>
          <a:lstStyle/>
          <a:p>
            <a:pPr marL="866447" indent="-433224" lvl="1">
              <a:lnSpc>
                <a:spcPts val="7665"/>
              </a:lnSpc>
              <a:buFont typeface="Arial"/>
              <a:buChar char="•"/>
            </a:pPr>
            <a:r>
              <a:rPr lang="en-US" sz="4013" spc="-40">
                <a:solidFill>
                  <a:srgbClr val="000000"/>
                </a:solidFill>
                <a:latin typeface="Arima Madurai Extra Bold Bold"/>
              </a:rPr>
              <a:t>When he reached the station, the train had slowly started moving from the platform.</a:t>
            </a:r>
          </a:p>
          <a:p>
            <a:pPr marL="866447" indent="-433223" lvl="1">
              <a:lnSpc>
                <a:spcPts val="7665"/>
              </a:lnSpc>
              <a:buFont typeface="Arial"/>
              <a:buChar char="•"/>
            </a:pPr>
            <a:r>
              <a:rPr lang="en-US" sz="4013" spc="-40">
                <a:solidFill>
                  <a:srgbClr val="000000"/>
                </a:solidFill>
                <a:latin typeface="Arima Madurai Extra Bold Bold"/>
              </a:rPr>
              <a:t>He could have easily caught the train, but he hesitated and he himself did not know the reason for it.</a:t>
            </a:r>
          </a:p>
        </p:txBody>
      </p:sp>
      <p:pic>
        <p:nvPicPr>
          <p:cNvPr name="Picture 3" id="3"/>
          <p:cNvPicPr>
            <a:picLocks noChangeAspect="true"/>
          </p:cNvPicPr>
          <p:nvPr/>
        </p:nvPicPr>
        <p:blipFill>
          <a:blip r:embed="rId2"/>
          <a:srcRect l="0" t="11429" r="0" b="10514"/>
          <a:stretch>
            <a:fillRect/>
          </a:stretch>
        </p:blipFill>
        <p:spPr>
          <a:xfrm flipH="false" flipV="false" rot="0">
            <a:off x="3547208" y="1028700"/>
            <a:ext cx="11193584" cy="4114800"/>
          </a:xfrm>
          <a:prstGeom prst="rect">
            <a:avLst/>
          </a:prstGeom>
        </p:spPr>
      </p:pic>
    </p:spTree>
  </p:cSld>
  <p:clrMapOvr>
    <a:masterClrMapping/>
  </p:clrMapOvr>
</p:sld>
</file>

<file path=ppt/slides/slide12.xml><?xml version="1.0" encoding="utf-8"?>
<p:sld xmlns:p="http://schemas.openxmlformats.org/presentationml/2006/main" xmlns:a="http://schemas.openxmlformats.org/drawingml/2006/main">
  <p:cSld>
    <p:bg>
      <p:bgPr>
        <a:solidFill>
          <a:srgbClr val="FEF9DD"/>
        </a:solidFill>
      </p:bgPr>
    </p:bg>
    <p:spTree>
      <p:nvGrpSpPr>
        <p:cNvPr id="1" name=""/>
        <p:cNvGrpSpPr/>
        <p:nvPr/>
      </p:nvGrpSpPr>
      <p:grpSpPr>
        <a:xfrm>
          <a:off x="0" y="0"/>
          <a:ext cx="0" cy="0"/>
          <a:chOff x="0" y="0"/>
          <a:chExt cx="0" cy="0"/>
        </a:xfrm>
      </p:grpSpPr>
      <p:sp>
        <p:nvSpPr>
          <p:cNvPr name="TextBox 2" id="2"/>
          <p:cNvSpPr txBox="true"/>
          <p:nvPr/>
        </p:nvSpPr>
        <p:spPr>
          <a:xfrm rot="0">
            <a:off x="380710" y="482059"/>
            <a:ext cx="17526579" cy="8970457"/>
          </a:xfrm>
          <a:prstGeom prst="rect">
            <a:avLst/>
          </a:prstGeom>
        </p:spPr>
        <p:txBody>
          <a:bodyPr anchor="t" rtlCol="false" tIns="0" lIns="0" bIns="0" rIns="0">
            <a:spAutoFit/>
          </a:bodyPr>
          <a:lstStyle/>
          <a:p>
            <a:pPr marL="939048" indent="-469524" lvl="1">
              <a:lnSpc>
                <a:spcPts val="8959"/>
              </a:lnSpc>
              <a:buFont typeface="Arial"/>
              <a:buChar char="•"/>
            </a:pPr>
            <a:r>
              <a:rPr lang="en-US" sz="4349" spc="-43">
                <a:solidFill>
                  <a:srgbClr val="000000"/>
                </a:solidFill>
                <a:latin typeface="Arima Madurai Extra Bold Bold"/>
              </a:rPr>
              <a:t>After the train had left, Deepak was all alone at the train station and was left with no place to sleep at night.</a:t>
            </a:r>
          </a:p>
          <a:p>
            <a:pPr marL="939048" indent="-469524" lvl="1">
              <a:lnSpc>
                <a:spcPts val="8959"/>
              </a:lnSpc>
              <a:buFont typeface="Arial"/>
              <a:buChar char="•"/>
            </a:pPr>
            <a:r>
              <a:rPr lang="en-US" sz="4349" spc="-43">
                <a:solidFill>
                  <a:srgbClr val="000000"/>
                </a:solidFill>
                <a:latin typeface="Arima Madurai Extra Bold Bold"/>
              </a:rPr>
              <a:t>The only person he knew was Arun and he had looted him as well.</a:t>
            </a:r>
          </a:p>
          <a:p>
            <a:pPr marL="939048" indent="-469524" lvl="1">
              <a:lnSpc>
                <a:spcPts val="8959"/>
              </a:lnSpc>
              <a:buFont typeface="Arial"/>
              <a:buChar char="•"/>
            </a:pPr>
            <a:r>
              <a:rPr lang="en-US" sz="1356" spc="-13">
                <a:solidFill>
                  <a:srgbClr val="000000"/>
                </a:solidFill>
                <a:latin typeface="Arimo Bold"/>
              </a:rPr>
              <a:t>He sat on a bench in a park and as it started to rain, he sat down under the clock tower and realized that the notes had also got wet.</a:t>
            </a:r>
          </a:p>
          <a:p>
            <a:pPr marL="939047" indent="-469524" lvl="1">
              <a:lnSpc>
                <a:spcPts val="8959"/>
              </a:lnSpc>
              <a:buFont typeface="Arial"/>
              <a:buChar char="•"/>
            </a:pPr>
            <a:r>
              <a:rPr lang="en-US" sz="4349" spc="-43">
                <a:solidFill>
                  <a:srgbClr val="000000"/>
                </a:solidFill>
                <a:latin typeface="Arima Madurai Extra Bold Bold"/>
              </a:rPr>
              <a:t>He realized that learning how to read and write would help him to get a much more respectable and honest job which would pay him much more than these few hundred rupees </a:t>
            </a:r>
          </a:p>
        </p:txBody>
      </p:sp>
    </p:spTree>
  </p:cSld>
  <p:clrMapOvr>
    <a:masterClrMapping/>
  </p:clrMapOvr>
</p:sld>
</file>

<file path=ppt/slides/slide13.xml><?xml version="1.0" encoding="utf-8"?>
<p:sld xmlns:p="http://schemas.openxmlformats.org/presentationml/2006/main" xmlns:a="http://schemas.openxmlformats.org/drawingml/2006/main">
  <p:cSld>
    <p:bg>
      <p:bgPr>
        <a:solidFill>
          <a:srgbClr val="FEF9DD"/>
        </a:solidFill>
      </p:bgPr>
    </p:bg>
    <p:spTree>
      <p:nvGrpSpPr>
        <p:cNvPr id="1" name=""/>
        <p:cNvGrpSpPr/>
        <p:nvPr/>
      </p:nvGrpSpPr>
      <p:grpSpPr>
        <a:xfrm>
          <a:off x="0" y="0"/>
          <a:ext cx="0" cy="0"/>
          <a:chOff x="0" y="0"/>
          <a:chExt cx="0" cy="0"/>
        </a:xfrm>
      </p:grpSpPr>
      <p:sp>
        <p:nvSpPr>
          <p:cNvPr name="TextBox 2" id="2"/>
          <p:cNvSpPr txBox="true"/>
          <p:nvPr/>
        </p:nvSpPr>
        <p:spPr>
          <a:xfrm rot="0">
            <a:off x="586388" y="831580"/>
            <a:ext cx="17115223" cy="8347616"/>
          </a:xfrm>
          <a:prstGeom prst="rect">
            <a:avLst/>
          </a:prstGeom>
        </p:spPr>
        <p:txBody>
          <a:bodyPr anchor="t" rtlCol="false" tIns="0" lIns="0" bIns="0" rIns="0">
            <a:spAutoFit/>
          </a:bodyPr>
          <a:lstStyle/>
          <a:p>
            <a:pPr marL="982837" indent="-491419" lvl="1">
              <a:lnSpc>
                <a:spcPts val="8330"/>
              </a:lnSpc>
              <a:buFont typeface="Arial"/>
              <a:buChar char="•"/>
            </a:pPr>
            <a:r>
              <a:rPr lang="en-US" sz="4552" spc="-45">
                <a:solidFill>
                  <a:srgbClr val="000000"/>
                </a:solidFill>
                <a:latin typeface="Arima Madurai Extra Bold Bold"/>
              </a:rPr>
              <a:t>Deepak decided to go back to Arun’s house and</a:t>
            </a:r>
            <a:r>
              <a:rPr lang="en-US" sz="4552" spc="-45">
                <a:solidFill>
                  <a:srgbClr val="000000"/>
                </a:solidFill>
                <a:latin typeface="Arima Madurai Extra Bold Bold"/>
              </a:rPr>
              <a:t> the notes had become soggy due to rain, and he kept the money in the same spot from where he retrieved it. </a:t>
            </a:r>
          </a:p>
          <a:p>
            <a:pPr marL="982837" indent="-491419" lvl="1">
              <a:lnSpc>
                <a:spcPts val="8330"/>
              </a:lnSpc>
              <a:buFont typeface="Arial"/>
              <a:buChar char="•"/>
            </a:pPr>
            <a:r>
              <a:rPr lang="en-US" sz="4552" spc="-45">
                <a:solidFill>
                  <a:srgbClr val="000000"/>
                </a:solidFill>
                <a:latin typeface="Arima Madurai Extra Bold Bold"/>
              </a:rPr>
              <a:t>The following day, when he woke up he found Arun was normal as usual. </a:t>
            </a:r>
          </a:p>
          <a:p>
            <a:pPr marL="982837" indent="-491418" lvl="1">
              <a:lnSpc>
                <a:spcPts val="8330"/>
              </a:lnSpc>
              <a:buFont typeface="Arial"/>
              <a:buChar char="•"/>
            </a:pPr>
            <a:r>
              <a:rPr lang="en-US" sz="4552" spc="-45">
                <a:solidFill>
                  <a:srgbClr val="000000"/>
                </a:solidFill>
                <a:latin typeface="Arima Madurai Extra Bold Bold"/>
              </a:rPr>
              <a:t>The young man offered Deepak fifty rupees and said that he had rightfully earned it and he further added that he would pay Hari regularly. </a:t>
            </a:r>
          </a:p>
        </p:txBody>
      </p:sp>
    </p:spTree>
  </p:cSld>
  <p:clrMapOvr>
    <a:masterClrMapping/>
  </p:clrMapOvr>
</p:sld>
</file>

<file path=ppt/slides/slide14.xml><?xml version="1.0" encoding="utf-8"?>
<p:sld xmlns:p="http://schemas.openxmlformats.org/presentationml/2006/main" xmlns:a="http://schemas.openxmlformats.org/drawingml/2006/main">
  <p:cSld>
    <p:bg>
      <p:bgPr>
        <a:solidFill>
          <a:srgbClr val="FEF9DD"/>
        </a:solidFill>
      </p:bgPr>
    </p:bg>
    <p:spTree>
      <p:nvGrpSpPr>
        <p:cNvPr id="1" name=""/>
        <p:cNvGrpSpPr/>
        <p:nvPr/>
      </p:nvGrpSpPr>
      <p:grpSpPr>
        <a:xfrm>
          <a:off x="0" y="0"/>
          <a:ext cx="0" cy="0"/>
          <a:chOff x="0" y="0"/>
          <a:chExt cx="0" cy="0"/>
        </a:xfrm>
      </p:grpSpPr>
      <p:sp>
        <p:nvSpPr>
          <p:cNvPr name="TextBox 2" id="2"/>
          <p:cNvSpPr txBox="true"/>
          <p:nvPr/>
        </p:nvSpPr>
        <p:spPr>
          <a:xfrm rot="0">
            <a:off x="586857" y="447156"/>
            <a:ext cx="17114286" cy="9116464"/>
          </a:xfrm>
          <a:prstGeom prst="rect">
            <a:avLst/>
          </a:prstGeom>
        </p:spPr>
        <p:txBody>
          <a:bodyPr anchor="t" rtlCol="false" tIns="0" lIns="0" bIns="0" rIns="0">
            <a:spAutoFit/>
          </a:bodyPr>
          <a:lstStyle/>
          <a:p>
            <a:pPr marL="930221" indent="-465110" lvl="1">
              <a:lnSpc>
                <a:spcPts val="8100"/>
              </a:lnSpc>
              <a:buFont typeface="Arial"/>
              <a:buChar char="•"/>
            </a:pPr>
            <a:r>
              <a:rPr lang="en-US" sz="4308" spc="-43">
                <a:solidFill>
                  <a:srgbClr val="000000"/>
                </a:solidFill>
                <a:latin typeface="Arima Madurai Extra Bold Bold"/>
              </a:rPr>
              <a:t>However, when Deepak touched the money, he realized that the money was still damp.</a:t>
            </a:r>
          </a:p>
          <a:p>
            <a:pPr marL="930221" indent="-465110" lvl="1">
              <a:lnSpc>
                <a:spcPts val="8100"/>
              </a:lnSpc>
              <a:buFont typeface="Arial"/>
              <a:buChar char="•"/>
            </a:pPr>
            <a:r>
              <a:rPr lang="en-US" sz="4308" spc="-43">
                <a:solidFill>
                  <a:srgbClr val="000000"/>
                </a:solidFill>
                <a:latin typeface="Arima Madurai Extra Bold Bold"/>
              </a:rPr>
              <a:t>Deepak realized that Arun had come to know about his misdeed but there was no sadness, anger, or guilt in his mind.</a:t>
            </a:r>
          </a:p>
          <a:p>
            <a:pPr marL="930221" indent="-465110" lvl="1">
              <a:lnSpc>
                <a:spcPts val="8100"/>
              </a:lnSpc>
              <a:buFont typeface="Arial"/>
              <a:buChar char="•"/>
            </a:pPr>
            <a:r>
              <a:rPr lang="en-US" sz="4308" spc="-43">
                <a:solidFill>
                  <a:srgbClr val="000000"/>
                </a:solidFill>
                <a:latin typeface="Arima Madurai Extra Bold Bold"/>
              </a:rPr>
              <a:t>On the contrary, Arun promised to teach Deepak how to write full sentences. </a:t>
            </a:r>
          </a:p>
          <a:p>
            <a:pPr marL="930221" indent="-465110" lvl="1">
              <a:lnSpc>
                <a:spcPts val="8100"/>
              </a:lnSpc>
              <a:buFont typeface="Arial"/>
              <a:buChar char="•"/>
            </a:pPr>
            <a:r>
              <a:rPr lang="en-US" sz="4308" spc="-43">
                <a:solidFill>
                  <a:srgbClr val="000000"/>
                </a:solidFill>
                <a:latin typeface="Arima Madurai Extra Bold Bold"/>
              </a:rPr>
              <a:t>After this incident, Deepak was filled with gratitude and respect for Arun and he decided to mend his ways and become a noble human-like Arun.</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EF9DD"/>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2"/>
              </a:ext>
            </a:extLst>
          </a:blip>
          <a:srcRect l="0" t="0" r="0" b="0"/>
          <a:stretch>
            <a:fillRect/>
          </a:stretch>
        </p:blipFill>
        <p:spPr>
          <a:xfrm flipH="false" flipV="false" rot="0">
            <a:off x="-1603987" y="6892043"/>
            <a:ext cx="3851890" cy="7205918"/>
          </a:xfrm>
          <a:prstGeom prst="rect">
            <a:avLst/>
          </a:prstGeom>
        </p:spPr>
      </p:pic>
      <p:pic>
        <p:nvPicPr>
          <p:cNvPr name="Picture 3" id="3"/>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9144000" y="1028700"/>
            <a:ext cx="4862854" cy="14615136"/>
          </a:xfrm>
          <a:prstGeom prst="rect">
            <a:avLst/>
          </a:prstGeom>
        </p:spPr>
      </p:pic>
      <p:pic>
        <p:nvPicPr>
          <p:cNvPr name="Picture 4" id="4"/>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1233" b="84121"/>
          <a:stretch>
            <a:fillRect/>
          </a:stretch>
        </p:blipFill>
        <p:spPr>
          <a:xfrm flipH="false" flipV="false" rot="0">
            <a:off x="8823828" y="9162671"/>
            <a:ext cx="13861436" cy="1124329"/>
          </a:xfrm>
          <a:prstGeom prst="rect">
            <a:avLst/>
          </a:prstGeom>
        </p:spPr>
      </p:pic>
      <p:pic>
        <p:nvPicPr>
          <p:cNvPr name="Picture 5" id="5"/>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1233" b="84121"/>
          <a:stretch>
            <a:fillRect/>
          </a:stretch>
        </p:blipFill>
        <p:spPr>
          <a:xfrm flipH="false" flipV="false" rot="0">
            <a:off x="-6930718" y="9162671"/>
            <a:ext cx="13861436" cy="1124329"/>
          </a:xfrm>
          <a:prstGeom prst="rect">
            <a:avLst/>
          </a:prstGeom>
        </p:spPr>
      </p:pic>
      <p:pic>
        <p:nvPicPr>
          <p:cNvPr name="Picture 6" id="6"/>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30812" r="0" b="3179"/>
          <a:stretch>
            <a:fillRect/>
          </a:stretch>
        </p:blipFill>
        <p:spPr>
          <a:xfrm flipH="false" flipV="false" rot="0">
            <a:off x="2611850" y="8219920"/>
            <a:ext cx="3688272" cy="1237070"/>
          </a:xfrm>
          <a:prstGeom prst="rect">
            <a:avLst/>
          </a:prstGeom>
        </p:spPr>
      </p:pic>
      <p:pic>
        <p:nvPicPr>
          <p:cNvPr name="Picture 7" id="7"/>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0">
            <a:off x="13449896" y="5342190"/>
            <a:ext cx="5497373" cy="4114800"/>
          </a:xfrm>
          <a:prstGeom prst="rect">
            <a:avLst/>
          </a:prstGeom>
        </p:spPr>
      </p:pic>
      <p:sp>
        <p:nvSpPr>
          <p:cNvPr name="TextBox 8" id="8"/>
          <p:cNvSpPr txBox="true"/>
          <p:nvPr/>
        </p:nvSpPr>
        <p:spPr>
          <a:xfrm rot="0">
            <a:off x="1028700" y="3475006"/>
            <a:ext cx="9098051" cy="1668494"/>
          </a:xfrm>
          <a:prstGeom prst="rect">
            <a:avLst/>
          </a:prstGeom>
        </p:spPr>
        <p:txBody>
          <a:bodyPr anchor="t" rtlCol="false" tIns="0" lIns="0" bIns="0" rIns="0">
            <a:spAutoFit/>
          </a:bodyPr>
          <a:lstStyle/>
          <a:p>
            <a:pPr algn="ctr">
              <a:lnSpc>
                <a:spcPts val="13664"/>
              </a:lnSpc>
            </a:pPr>
            <a:r>
              <a:rPr lang="en-US" sz="9760">
                <a:solidFill>
                  <a:srgbClr val="000000"/>
                </a:solidFill>
                <a:latin typeface="Cinzel Bold"/>
              </a:rPr>
              <a:t>THANKYOU!!</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490D02"/>
        </a:solidFill>
      </p:bgPr>
    </p:bg>
    <p:spTree>
      <p:nvGrpSpPr>
        <p:cNvPr id="1" name=""/>
        <p:cNvGrpSpPr/>
        <p:nvPr/>
      </p:nvGrpSpPr>
      <p:grpSpPr>
        <a:xfrm>
          <a:off x="0" y="0"/>
          <a:ext cx="0" cy="0"/>
          <a:chOff x="0" y="0"/>
          <a:chExt cx="0" cy="0"/>
        </a:xfrm>
      </p:grpSpPr>
      <p:sp>
        <p:nvSpPr>
          <p:cNvPr name="TextBox 2" id="2"/>
          <p:cNvSpPr txBox="true"/>
          <p:nvPr/>
        </p:nvSpPr>
        <p:spPr>
          <a:xfrm rot="0">
            <a:off x="2113559" y="4279015"/>
            <a:ext cx="11046402" cy="1852794"/>
          </a:xfrm>
          <a:prstGeom prst="rect">
            <a:avLst/>
          </a:prstGeom>
        </p:spPr>
        <p:txBody>
          <a:bodyPr anchor="t" rtlCol="false" tIns="0" lIns="0" bIns="0" rIns="0">
            <a:spAutoFit/>
          </a:bodyPr>
          <a:lstStyle/>
          <a:p>
            <a:pPr algn="ctr" marL="0" indent="0" lvl="0">
              <a:lnSpc>
                <a:spcPts val="14300"/>
              </a:lnSpc>
            </a:pPr>
            <a:r>
              <a:rPr lang="en-US" sz="13000" spc="-130">
                <a:solidFill>
                  <a:srgbClr val="EDEDED"/>
                </a:solidFill>
                <a:latin typeface="Cinzel Bold"/>
              </a:rPr>
              <a:t>Let's Start!!</a:t>
            </a:r>
          </a:p>
        </p:txBody>
      </p:sp>
      <p:grpSp>
        <p:nvGrpSpPr>
          <p:cNvPr name="Group 3" id="3"/>
          <p:cNvGrpSpPr/>
          <p:nvPr/>
        </p:nvGrpSpPr>
        <p:grpSpPr>
          <a:xfrm rot="0">
            <a:off x="7865983" y="1348740"/>
            <a:ext cx="5844224" cy="2111043"/>
            <a:chOff x="0" y="0"/>
            <a:chExt cx="7792299" cy="2814723"/>
          </a:xfrm>
        </p:grpSpPr>
        <p:pic>
          <p:nvPicPr>
            <p:cNvPr name="Picture 4" id="4"/>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2"/>
                </a:ext>
              </a:extLst>
            </a:blip>
            <a:srcRect l="168" t="0" r="168" b="0"/>
            <a:stretch>
              <a:fillRect/>
            </a:stretch>
          </p:blipFill>
          <p:spPr>
            <a:xfrm flipH="true" flipV="false" rot="0">
              <a:off x="0" y="0"/>
              <a:ext cx="7792299" cy="2814723"/>
            </a:xfrm>
            <a:prstGeom prst="rect">
              <a:avLst/>
            </a:prstGeom>
          </p:spPr>
        </p:pic>
        <p:sp>
          <p:nvSpPr>
            <p:cNvPr name="TextBox 5" id="5"/>
            <p:cNvSpPr txBox="true"/>
            <p:nvPr/>
          </p:nvSpPr>
          <p:spPr>
            <a:xfrm rot="0">
              <a:off x="1016031" y="332258"/>
              <a:ext cx="5760237" cy="847915"/>
            </a:xfrm>
            <a:prstGeom prst="rect">
              <a:avLst/>
            </a:prstGeom>
          </p:spPr>
          <p:txBody>
            <a:bodyPr anchor="t" rtlCol="false" tIns="0" lIns="0" bIns="0" rIns="0">
              <a:spAutoFit/>
            </a:bodyPr>
            <a:lstStyle/>
            <a:p>
              <a:pPr algn="ctr" marL="0" indent="0" lvl="0">
                <a:lnSpc>
                  <a:spcPts val="5388"/>
                </a:lnSpc>
                <a:spcBef>
                  <a:spcPct val="0"/>
                </a:spcBef>
              </a:pPr>
              <a:r>
                <a:rPr lang="en-US" sz="3848" spc="-38">
                  <a:solidFill>
                    <a:srgbClr val="FFFFFF"/>
                  </a:solidFill>
                  <a:latin typeface="Arima Madurai Extra Bold Bold"/>
                </a:rPr>
                <a:t>Are you ready?</a:t>
              </a:r>
            </a:p>
          </p:txBody>
        </p:sp>
      </p:grpSp>
      <p:pic>
        <p:nvPicPr>
          <p:cNvPr name="Picture 6" id="6"/>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3710208" y="1868098"/>
            <a:ext cx="3958703" cy="9987553"/>
          </a:xfrm>
          <a:prstGeom prst="rect">
            <a:avLst/>
          </a:prstGeom>
        </p:spPr>
      </p:pic>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DF9DE"/>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2"/>
              </a:ext>
            </a:extLst>
          </a:blip>
          <a:srcRect l="0" t="0" r="0" b="0"/>
          <a:stretch>
            <a:fillRect/>
          </a:stretch>
        </p:blipFill>
        <p:spPr>
          <a:xfrm flipH="false" flipV="false" rot="0">
            <a:off x="1206313" y="6574654"/>
            <a:ext cx="1371136" cy="2160816"/>
          </a:xfrm>
          <a:prstGeom prst="rect">
            <a:avLst/>
          </a:prstGeom>
        </p:spPr>
      </p:pic>
      <p:pic>
        <p:nvPicPr>
          <p:cNvPr name="Picture 3" id="3"/>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1233" b="84121"/>
          <a:stretch>
            <a:fillRect/>
          </a:stretch>
        </p:blipFill>
        <p:spPr>
          <a:xfrm flipH="false" flipV="false" rot="0">
            <a:off x="4575647" y="9409674"/>
            <a:ext cx="13861436" cy="1124329"/>
          </a:xfrm>
          <a:prstGeom prst="rect">
            <a:avLst/>
          </a:prstGeom>
        </p:spPr>
      </p:pic>
      <p:pic>
        <p:nvPicPr>
          <p:cNvPr name="Picture 4" id="4"/>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14630185" y="1028700"/>
            <a:ext cx="2492369" cy="2447053"/>
          </a:xfrm>
          <a:prstGeom prst="rect">
            <a:avLst/>
          </a:prstGeom>
        </p:spPr>
      </p:pic>
      <p:pic>
        <p:nvPicPr>
          <p:cNvPr name="Picture 5" id="5"/>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30812" r="0" b="3179"/>
          <a:stretch>
            <a:fillRect/>
          </a:stretch>
        </p:blipFill>
        <p:spPr>
          <a:xfrm flipH="false" flipV="false" rot="0">
            <a:off x="5455176" y="8470439"/>
            <a:ext cx="3176957" cy="1065572"/>
          </a:xfrm>
          <a:prstGeom prst="rect">
            <a:avLst/>
          </a:prstGeom>
        </p:spPr>
      </p:pic>
      <p:grpSp>
        <p:nvGrpSpPr>
          <p:cNvPr name="Group 6" id="6"/>
          <p:cNvGrpSpPr/>
          <p:nvPr/>
        </p:nvGrpSpPr>
        <p:grpSpPr>
          <a:xfrm rot="0">
            <a:off x="1206313" y="1381414"/>
            <a:ext cx="9844984" cy="5193239"/>
            <a:chOff x="0" y="0"/>
            <a:chExt cx="13126645" cy="6924319"/>
          </a:xfrm>
        </p:grpSpPr>
        <p:pic>
          <p:nvPicPr>
            <p:cNvPr name="Picture 7" id="7"/>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496776">
              <a:off x="314559" y="841231"/>
              <a:ext cx="12062850" cy="5241857"/>
            </a:xfrm>
            <a:prstGeom prst="rect">
              <a:avLst/>
            </a:prstGeom>
          </p:spPr>
        </p:pic>
        <p:pic>
          <p:nvPicPr>
            <p:cNvPr name="Picture 8" id="8"/>
            <p:cNvPicPr>
              <a:picLocks noChangeAspect="true"/>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11905507" y="3034455"/>
              <a:ext cx="1221138" cy="985791"/>
            </a:xfrm>
            <a:prstGeom prst="rect">
              <a:avLst/>
            </a:prstGeom>
          </p:spPr>
        </p:pic>
      </p:grpSp>
      <p:sp>
        <p:nvSpPr>
          <p:cNvPr name="TextBox 9" id="9"/>
          <p:cNvSpPr txBox="true"/>
          <p:nvPr/>
        </p:nvSpPr>
        <p:spPr>
          <a:xfrm rot="0">
            <a:off x="2369492" y="2662038"/>
            <a:ext cx="7133881" cy="2252014"/>
          </a:xfrm>
          <a:prstGeom prst="rect">
            <a:avLst/>
          </a:prstGeom>
        </p:spPr>
        <p:txBody>
          <a:bodyPr anchor="t" rtlCol="false" tIns="0" lIns="0" bIns="0" rIns="0">
            <a:spAutoFit/>
          </a:bodyPr>
          <a:lstStyle/>
          <a:p>
            <a:pPr algn="ctr">
              <a:lnSpc>
                <a:spcPts val="5987"/>
              </a:lnSpc>
            </a:pPr>
            <a:r>
              <a:rPr lang="en-US" sz="4276">
                <a:solidFill>
                  <a:srgbClr val="2C2C2E"/>
                </a:solidFill>
                <a:latin typeface="Arima Madurai Extra Bold"/>
              </a:rPr>
              <a:t>Hi, Students!</a:t>
            </a:r>
          </a:p>
          <a:p>
            <a:pPr algn="ctr">
              <a:lnSpc>
                <a:spcPts val="5987"/>
              </a:lnSpc>
              <a:spcBef>
                <a:spcPct val="0"/>
              </a:spcBef>
            </a:pPr>
            <a:r>
              <a:rPr lang="en-US" sz="4276">
                <a:solidFill>
                  <a:srgbClr val="2C2C2E"/>
                </a:solidFill>
                <a:latin typeface="Arima Madurai Extra Bold"/>
              </a:rPr>
              <a:t>Let’s discuss the summary of the story "The Thief"</a:t>
            </a:r>
          </a:p>
        </p:txBody>
      </p:sp>
      <p:pic>
        <p:nvPicPr>
          <p:cNvPr name="Picture 10" id="10"/>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8"/>
              </a:ext>
            </a:extLst>
          </a:blip>
          <a:srcRect l="0" t="0" r="0" b="0"/>
          <a:stretch>
            <a:fillRect/>
          </a:stretch>
        </p:blipFill>
        <p:spPr>
          <a:xfrm flipH="false" flipV="false" rot="0">
            <a:off x="0" y="8754519"/>
            <a:ext cx="3783762" cy="6383647"/>
          </a:xfrm>
          <a:prstGeom prst="rect">
            <a:avLst/>
          </a:prstGeom>
        </p:spPr>
      </p:pic>
      <p:pic>
        <p:nvPicPr>
          <p:cNvPr name="Picture 11" id="11"/>
          <p:cNvPicPr>
            <a:picLocks noChangeAspect="true"/>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true" flipV="false" rot="0">
            <a:off x="15291287" y="4767088"/>
            <a:ext cx="4327318" cy="4979131"/>
          </a:xfrm>
          <a:prstGeom prst="rect">
            <a:avLst/>
          </a:prstGeom>
        </p:spPr>
      </p:pic>
      <p:pic>
        <p:nvPicPr>
          <p:cNvPr name="Picture 12" id="12"/>
          <p:cNvPicPr>
            <a:picLocks noChangeAspect="true"/>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0"/>
              </a:ext>
            </a:extLst>
          </a:blip>
          <a:srcRect l="0" t="0" r="0" b="0"/>
          <a:stretch>
            <a:fillRect/>
          </a:stretch>
        </p:blipFill>
        <p:spPr>
          <a:xfrm flipH="false" flipV="false" rot="0">
            <a:off x="10009939" y="3617907"/>
            <a:ext cx="5866430" cy="5791767"/>
          </a:xfrm>
          <a:prstGeom prst="rect">
            <a:avLst/>
          </a:prstGeom>
        </p:spPr>
      </p:pic>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DF9DE"/>
        </a:solidFill>
      </p:bgPr>
    </p:bg>
    <p:spTree>
      <p:nvGrpSpPr>
        <p:cNvPr id="1" name=""/>
        <p:cNvGrpSpPr/>
        <p:nvPr/>
      </p:nvGrpSpPr>
      <p:grpSpPr>
        <a:xfrm>
          <a:off x="0" y="0"/>
          <a:ext cx="0" cy="0"/>
          <a:chOff x="0" y="0"/>
          <a:chExt cx="0" cy="0"/>
        </a:xfrm>
      </p:grpSpPr>
      <p:sp>
        <p:nvSpPr>
          <p:cNvPr name="TextBox 2" id="2"/>
          <p:cNvSpPr txBox="true"/>
          <p:nvPr/>
        </p:nvSpPr>
        <p:spPr>
          <a:xfrm rot="0">
            <a:off x="6000787" y="847725"/>
            <a:ext cx="6286426" cy="8261949"/>
          </a:xfrm>
          <a:prstGeom prst="rect">
            <a:avLst/>
          </a:prstGeom>
        </p:spPr>
        <p:txBody>
          <a:bodyPr anchor="t" rtlCol="false" tIns="0" lIns="0" bIns="0" rIns="0">
            <a:spAutoFit/>
          </a:bodyPr>
          <a:lstStyle/>
          <a:p>
            <a:pPr marL="832939" indent="-416470" lvl="1">
              <a:lnSpc>
                <a:spcPts val="6597"/>
              </a:lnSpc>
              <a:buFont typeface="Arial"/>
              <a:buChar char="•"/>
            </a:pPr>
            <a:r>
              <a:rPr lang="en-US" sz="3857">
                <a:solidFill>
                  <a:srgbClr val="000000"/>
                </a:solidFill>
                <a:latin typeface="Arima Madurai Extra Bold Bold"/>
              </a:rPr>
              <a:t>The Thief’s Story is written by Ruskin Bond.</a:t>
            </a:r>
          </a:p>
          <a:p>
            <a:pPr marL="832939" indent="-416470" lvl="1">
              <a:lnSpc>
                <a:spcPts val="6597"/>
              </a:lnSpc>
              <a:buFont typeface="Arial"/>
              <a:buChar char="•"/>
            </a:pPr>
            <a:r>
              <a:rPr lang="en-US" sz="3857">
                <a:solidFill>
                  <a:srgbClr val="000000"/>
                </a:solidFill>
                <a:latin typeface="Arima Madurai Extra Bold Bold"/>
              </a:rPr>
              <a:t>The story is about two different people. </a:t>
            </a:r>
          </a:p>
          <a:p>
            <a:pPr marL="832939" indent="-416470" lvl="1">
              <a:lnSpc>
                <a:spcPts val="6597"/>
              </a:lnSpc>
              <a:buFont typeface="Arial"/>
              <a:buChar char="•"/>
            </a:pPr>
            <a:r>
              <a:rPr lang="en-US" sz="3857">
                <a:solidFill>
                  <a:srgbClr val="000000"/>
                </a:solidFill>
                <a:latin typeface="Arima Madurai Extra Bold Bold"/>
              </a:rPr>
              <a:t>One is a thief of 15 years of age and named "Deepak".</a:t>
            </a:r>
          </a:p>
          <a:p>
            <a:pPr marL="832940" indent="-416470" lvl="1">
              <a:lnSpc>
                <a:spcPts val="6597"/>
              </a:lnSpc>
              <a:buFont typeface="Arial"/>
              <a:buChar char="•"/>
            </a:pPr>
            <a:r>
              <a:rPr lang="en-US" sz="3857">
                <a:solidFill>
                  <a:srgbClr val="000000"/>
                </a:solidFill>
                <a:latin typeface="Arima Madurai Extra Bold Bold"/>
              </a:rPr>
              <a:t>The other is a man of approximately 25 years</a:t>
            </a:r>
            <a:r>
              <a:rPr lang="en-US" sz="3857">
                <a:solidFill>
                  <a:srgbClr val="000000"/>
                </a:solidFill>
                <a:latin typeface="Arima Madurai Extra Bold Bold"/>
              </a:rPr>
              <a:t> named "Arun".</a:t>
            </a:r>
          </a:p>
        </p:txBody>
      </p:sp>
      <p:pic>
        <p:nvPicPr>
          <p:cNvPr name="Picture 3" id="3"/>
          <p:cNvPicPr>
            <a:picLocks noChangeAspect="true"/>
          </p:cNvPicPr>
          <p:nvPr/>
        </p:nvPicPr>
        <p:blipFill>
          <a:blip r:embed="rId2"/>
          <a:srcRect l="20021" t="2561" r="15401" b="5929"/>
          <a:stretch>
            <a:fillRect/>
          </a:stretch>
        </p:blipFill>
        <p:spPr>
          <a:xfrm flipH="false" flipV="false" rot="0">
            <a:off x="12951276" y="1028700"/>
            <a:ext cx="4308024" cy="6104656"/>
          </a:xfrm>
          <a:prstGeom prst="rect">
            <a:avLst/>
          </a:prstGeom>
        </p:spPr>
      </p:pic>
      <p:pic>
        <p:nvPicPr>
          <p:cNvPr name="Picture 4" id="4"/>
          <p:cNvPicPr>
            <a:picLocks noChangeAspect="true"/>
          </p:cNvPicPr>
          <p:nvPr/>
        </p:nvPicPr>
        <p:blipFill>
          <a:blip r:embed="rId3"/>
          <a:srcRect l="4764" t="0" r="4796" b="7553"/>
          <a:stretch>
            <a:fillRect/>
          </a:stretch>
        </p:blipFill>
        <p:spPr>
          <a:xfrm flipH="false" flipV="false" rot="0">
            <a:off x="1217021" y="2464755"/>
            <a:ext cx="4307586" cy="6793545"/>
          </a:xfrm>
          <a:prstGeom prst="rect">
            <a:avLst/>
          </a:prstGeom>
        </p:spPr>
      </p:pic>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DF9DE"/>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3038" t="0" r="3646" b="11943"/>
          <a:stretch>
            <a:fillRect/>
          </a:stretch>
        </p:blipFill>
        <p:spPr>
          <a:xfrm flipH="false" flipV="false" rot="0">
            <a:off x="10030253" y="1028700"/>
            <a:ext cx="7229047" cy="4569556"/>
          </a:xfrm>
          <a:prstGeom prst="rect">
            <a:avLst/>
          </a:prstGeom>
        </p:spPr>
      </p:pic>
      <p:pic>
        <p:nvPicPr>
          <p:cNvPr name="Picture 3" id="3"/>
          <p:cNvPicPr>
            <a:picLocks noChangeAspect="true"/>
          </p:cNvPicPr>
          <p:nvPr/>
        </p:nvPicPr>
        <p:blipFill>
          <a:blip r:embed="rId3"/>
          <a:srcRect l="5363" t="0" r="5006" b="0"/>
          <a:stretch>
            <a:fillRect/>
          </a:stretch>
        </p:blipFill>
        <p:spPr>
          <a:xfrm flipH="false" flipV="false" rot="0">
            <a:off x="1028700" y="4112207"/>
            <a:ext cx="5900483" cy="5146093"/>
          </a:xfrm>
          <a:prstGeom prst="rect">
            <a:avLst/>
          </a:prstGeom>
        </p:spPr>
      </p:pic>
      <p:sp>
        <p:nvSpPr>
          <p:cNvPr name="TextBox 4" id="4"/>
          <p:cNvSpPr txBox="true"/>
          <p:nvPr/>
        </p:nvSpPr>
        <p:spPr>
          <a:xfrm rot="0">
            <a:off x="1028700" y="847725"/>
            <a:ext cx="8271811" cy="2498753"/>
          </a:xfrm>
          <a:prstGeom prst="rect">
            <a:avLst/>
          </a:prstGeom>
        </p:spPr>
        <p:txBody>
          <a:bodyPr anchor="t" rtlCol="false" tIns="0" lIns="0" bIns="0" rIns="0">
            <a:spAutoFit/>
          </a:bodyPr>
          <a:lstStyle/>
          <a:p>
            <a:pPr>
              <a:lnSpc>
                <a:spcPts val="6714"/>
              </a:lnSpc>
            </a:pPr>
            <a:r>
              <a:rPr lang="en-US" sz="4069">
                <a:solidFill>
                  <a:srgbClr val="000000"/>
                </a:solidFill>
                <a:latin typeface="Arima Madurai Extra Bold Bold"/>
              </a:rPr>
              <a:t>The story starts in a place somewhere, where a man named Arun is watching a wrestling show.</a:t>
            </a:r>
          </a:p>
        </p:txBody>
      </p:sp>
      <p:sp>
        <p:nvSpPr>
          <p:cNvPr name="TextBox 5" id="5"/>
          <p:cNvSpPr txBox="true"/>
          <p:nvPr/>
        </p:nvSpPr>
        <p:spPr>
          <a:xfrm rot="0">
            <a:off x="7937498" y="6050887"/>
            <a:ext cx="9321802" cy="3207413"/>
          </a:xfrm>
          <a:prstGeom prst="rect">
            <a:avLst/>
          </a:prstGeom>
        </p:spPr>
        <p:txBody>
          <a:bodyPr anchor="t" rtlCol="false" tIns="0" lIns="0" bIns="0" rIns="0">
            <a:spAutoFit/>
          </a:bodyPr>
          <a:lstStyle/>
          <a:p>
            <a:pPr>
              <a:lnSpc>
                <a:spcPts val="6443"/>
              </a:lnSpc>
            </a:pPr>
            <a:r>
              <a:rPr lang="en-US" sz="3928">
                <a:solidFill>
                  <a:srgbClr val="000000"/>
                </a:solidFill>
                <a:latin typeface="Arima Madurai Extra Bold Bold"/>
              </a:rPr>
              <a:t>The thief tries to have a conversation with Arun as he feels that it would be easy to start a conversation with a kind man and rob him.</a:t>
            </a:r>
          </a:p>
        </p:txBody>
      </p:sp>
    </p:spTree>
  </p:cSld>
  <p:clrMapOvr>
    <a:masterClrMapping/>
  </p:clrMapOvr>
</p:sld>
</file>

<file path=ppt/slides/slide6.xml><?xml version="1.0" encoding="utf-8"?>
<p:sld xmlns:p="http://schemas.openxmlformats.org/presentationml/2006/main" xmlns:a="http://schemas.openxmlformats.org/drawingml/2006/main">
  <p:cSld>
    <p:bg>
      <p:bgPr>
        <a:solidFill>
          <a:srgbClr val="FDF9DE"/>
        </a:solidFill>
      </p:bgPr>
    </p:bg>
    <p:spTree>
      <p:nvGrpSpPr>
        <p:cNvPr id="1" name=""/>
        <p:cNvGrpSpPr/>
        <p:nvPr/>
      </p:nvGrpSpPr>
      <p:grpSpPr>
        <a:xfrm>
          <a:off x="0" y="0"/>
          <a:ext cx="0" cy="0"/>
          <a:chOff x="0" y="0"/>
          <a:chExt cx="0" cy="0"/>
        </a:xfrm>
      </p:grpSpPr>
      <p:sp>
        <p:nvSpPr>
          <p:cNvPr name="TextBox 2" id="2"/>
          <p:cNvSpPr txBox="true"/>
          <p:nvPr/>
        </p:nvSpPr>
        <p:spPr>
          <a:xfrm rot="0">
            <a:off x="369955" y="569554"/>
            <a:ext cx="17548091" cy="8928816"/>
          </a:xfrm>
          <a:prstGeom prst="rect">
            <a:avLst/>
          </a:prstGeom>
        </p:spPr>
        <p:txBody>
          <a:bodyPr anchor="t" rtlCol="false" tIns="0" lIns="0" bIns="0" rIns="0">
            <a:spAutoFit/>
          </a:bodyPr>
          <a:lstStyle/>
          <a:p>
            <a:pPr marL="877806" indent="-438903" lvl="1">
              <a:lnSpc>
                <a:spcPts val="7115"/>
              </a:lnSpc>
              <a:buFont typeface="Arial"/>
              <a:buChar char="•"/>
            </a:pPr>
            <a:r>
              <a:rPr lang="en-US" sz="4065">
                <a:solidFill>
                  <a:srgbClr val="000000"/>
                </a:solidFill>
                <a:latin typeface="Arima Madurai Extra Bold Bold"/>
              </a:rPr>
              <a:t>The thief introduces himself as Deepak which is his fifth name.</a:t>
            </a:r>
          </a:p>
          <a:p>
            <a:pPr marL="877806" indent="-438903" lvl="1">
              <a:lnSpc>
                <a:spcPts val="7115"/>
              </a:lnSpc>
              <a:buFont typeface="Arial"/>
              <a:buChar char="•"/>
            </a:pPr>
            <a:r>
              <a:rPr lang="en-US" sz="1124">
                <a:solidFill>
                  <a:srgbClr val="000000"/>
                </a:solidFill>
                <a:latin typeface="Arima Madurai Extra Bold Bold"/>
              </a:rPr>
              <a:t>He keeps changing his name in order to hide from the police and the people whom he robbed earlier.</a:t>
            </a:r>
          </a:p>
          <a:p>
            <a:pPr marL="877807" indent="-438903" lvl="1">
              <a:lnSpc>
                <a:spcPts val="7115"/>
              </a:lnSpc>
              <a:buFont typeface="Arial"/>
              <a:buChar char="•"/>
            </a:pPr>
            <a:r>
              <a:rPr lang="en-US" sz="4065">
                <a:solidFill>
                  <a:srgbClr val="000000"/>
                </a:solidFill>
                <a:latin typeface="Arima Madurai Extra Bold Bold"/>
              </a:rPr>
              <a:t>His earlier names are Ranbir, Sudhir, Trilok, and Surinder. </a:t>
            </a:r>
          </a:p>
          <a:p>
            <a:pPr marL="877807" indent="-438903" lvl="1">
              <a:lnSpc>
                <a:spcPts val="7115"/>
              </a:lnSpc>
              <a:buFont typeface="Arial"/>
              <a:buChar char="•"/>
            </a:pPr>
            <a:r>
              <a:rPr lang="en-US" sz="4065">
                <a:solidFill>
                  <a:srgbClr val="000000"/>
                </a:solidFill>
                <a:latin typeface="Arima Madurai Extra Bold Bold"/>
              </a:rPr>
              <a:t>While Arun was leaving, the thief approached him to ask if he would keep Deepak in work.</a:t>
            </a:r>
          </a:p>
          <a:p>
            <a:pPr marL="877806" indent="-438903" lvl="1">
              <a:lnSpc>
                <a:spcPts val="7115"/>
              </a:lnSpc>
              <a:buFont typeface="Arial"/>
              <a:buChar char="•"/>
            </a:pPr>
            <a:r>
              <a:rPr lang="en-US" sz="4065">
                <a:solidFill>
                  <a:srgbClr val="000000"/>
                </a:solidFill>
                <a:latin typeface="Arima Madurai Extra Bold Bold"/>
              </a:rPr>
              <a:t>In reply, Arun said that he won't be able to pay him but could feed him if he knew how to cook.</a:t>
            </a:r>
          </a:p>
          <a:p>
            <a:pPr marL="877806" indent="-438903" lvl="1">
              <a:lnSpc>
                <a:spcPts val="7115"/>
              </a:lnSpc>
              <a:buFont typeface="Arial"/>
              <a:buChar char="•"/>
            </a:pPr>
            <a:r>
              <a:rPr lang="en-US" sz="4065">
                <a:solidFill>
                  <a:srgbClr val="000000"/>
                </a:solidFill>
                <a:latin typeface="Arima Madurai Extra Bold Bold"/>
              </a:rPr>
              <a:t>Deepak lied that he knew how to cook. </a:t>
            </a:r>
          </a:p>
          <a:p>
            <a:pPr marL="877807" indent="-438903" lvl="1">
              <a:lnSpc>
                <a:spcPts val="7115"/>
              </a:lnSpc>
              <a:buFont typeface="Arial"/>
              <a:buChar char="•"/>
            </a:pPr>
            <a:r>
              <a:rPr lang="en-US" sz="4065">
                <a:solidFill>
                  <a:srgbClr val="000000"/>
                </a:solidFill>
                <a:latin typeface="Arima Madurai Extra Bold Bold"/>
              </a:rPr>
              <a:t>Arun took Deepak to his room and asked him to cook a meal</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EF9DD"/>
        </a:solidFill>
      </p:bgPr>
    </p:bg>
    <p:spTree>
      <p:nvGrpSpPr>
        <p:cNvPr id="1" name=""/>
        <p:cNvGrpSpPr/>
        <p:nvPr/>
      </p:nvGrpSpPr>
      <p:grpSpPr>
        <a:xfrm>
          <a:off x="0" y="0"/>
          <a:ext cx="0" cy="0"/>
          <a:chOff x="0" y="0"/>
          <a:chExt cx="0" cy="0"/>
        </a:xfrm>
      </p:grpSpPr>
      <p:sp>
        <p:nvSpPr>
          <p:cNvPr name="TextBox 2" id="2"/>
          <p:cNvSpPr txBox="true"/>
          <p:nvPr/>
        </p:nvSpPr>
        <p:spPr>
          <a:xfrm rot="0">
            <a:off x="406696" y="458574"/>
            <a:ext cx="15888034" cy="5715913"/>
          </a:xfrm>
          <a:prstGeom prst="rect">
            <a:avLst/>
          </a:prstGeom>
        </p:spPr>
        <p:txBody>
          <a:bodyPr anchor="t" rtlCol="false" tIns="0" lIns="0" bIns="0" rIns="0">
            <a:spAutoFit/>
          </a:bodyPr>
          <a:lstStyle/>
          <a:p>
            <a:pPr marL="899362" indent="-449681" lvl="1">
              <a:lnSpc>
                <a:spcPts val="7623"/>
              </a:lnSpc>
              <a:buFont typeface="Arial"/>
              <a:buChar char="•"/>
            </a:pPr>
            <a:r>
              <a:rPr lang="en-US" sz="4165">
                <a:solidFill>
                  <a:srgbClr val="000000"/>
                </a:solidFill>
                <a:latin typeface="Arima Madurai Extra Bold Bold"/>
              </a:rPr>
              <a:t>Deepak cooked the meal awfully and so Arun asked Deepak to leave but he tried to please Arun. </a:t>
            </a:r>
          </a:p>
          <a:p>
            <a:pPr marL="899362" indent="-449681" lvl="1">
              <a:lnSpc>
                <a:spcPts val="7623"/>
              </a:lnSpc>
              <a:buFont typeface="Arial"/>
              <a:buChar char="•"/>
            </a:pPr>
            <a:r>
              <a:rPr lang="en-US" sz="4165">
                <a:solidFill>
                  <a:srgbClr val="000000"/>
                </a:solidFill>
                <a:latin typeface="Arima Madurai Extra Bold Bold"/>
              </a:rPr>
              <a:t>Deepak</a:t>
            </a:r>
            <a:r>
              <a:rPr lang="en-US" sz="4165">
                <a:solidFill>
                  <a:srgbClr val="000000"/>
                </a:solidFill>
                <a:latin typeface="Arima Madurai Extra Bold Bold"/>
              </a:rPr>
              <a:t> smiled in his most attractive way and Arun could not stop laughing looking at him and so Arun agreed to teach him how to cook. </a:t>
            </a:r>
          </a:p>
          <a:p>
            <a:pPr>
              <a:lnSpc>
                <a:spcPts val="7623"/>
              </a:lnSpc>
            </a:pPr>
          </a:p>
        </p:txBody>
      </p:sp>
      <p:pic>
        <p:nvPicPr>
          <p:cNvPr name="Picture 3" id="3"/>
          <p:cNvPicPr>
            <a:picLocks noChangeAspect="true"/>
          </p:cNvPicPr>
          <p:nvPr/>
        </p:nvPicPr>
        <p:blipFill>
          <a:blip r:embed="rId2"/>
          <a:srcRect l="0" t="0" r="0" b="0"/>
          <a:stretch>
            <a:fillRect/>
          </a:stretch>
        </p:blipFill>
        <p:spPr>
          <a:xfrm flipH="false" flipV="false" rot="0">
            <a:off x="9285241" y="4981689"/>
            <a:ext cx="7597418" cy="4276611"/>
          </a:xfrm>
          <a:prstGeom prst="rect">
            <a:avLst/>
          </a:prstGeom>
        </p:spPr>
      </p:pic>
      <p:sp>
        <p:nvSpPr>
          <p:cNvPr name="TextBox 4" id="4"/>
          <p:cNvSpPr txBox="true"/>
          <p:nvPr/>
        </p:nvSpPr>
        <p:spPr>
          <a:xfrm rot="0">
            <a:off x="406696" y="5420165"/>
            <a:ext cx="8737304" cy="3650590"/>
          </a:xfrm>
          <a:prstGeom prst="rect">
            <a:avLst/>
          </a:prstGeom>
        </p:spPr>
        <p:txBody>
          <a:bodyPr anchor="t" rtlCol="false" tIns="0" lIns="0" bIns="0" rIns="0">
            <a:spAutoFit/>
          </a:bodyPr>
          <a:lstStyle/>
          <a:p>
            <a:pPr marL="900303" indent="-450152" lvl="1">
              <a:lnSpc>
                <a:spcPts val="7339"/>
              </a:lnSpc>
              <a:buFont typeface="Arial"/>
              <a:buChar char="•"/>
            </a:pPr>
            <a:r>
              <a:rPr lang="en-US" sz="4170">
                <a:solidFill>
                  <a:srgbClr val="000000"/>
                </a:solidFill>
                <a:latin typeface="Arima Madurai Extra Bold Bold"/>
              </a:rPr>
              <a:t>Arun also agreed to teach him how to add numbers, write a full sentence add money on paper.</a:t>
            </a:r>
          </a:p>
        </p:txBody>
      </p:sp>
    </p:spTree>
  </p:cSld>
  <p:clrMapOvr>
    <a:masterClrMapping/>
  </p:clrMapOvr>
</p:sld>
</file>

<file path=ppt/slides/slide8.xml><?xml version="1.0" encoding="utf-8"?>
<p:sld xmlns:p="http://schemas.openxmlformats.org/presentationml/2006/main" xmlns:a="http://schemas.openxmlformats.org/drawingml/2006/main">
  <p:cSld>
    <p:bg>
      <p:bgPr>
        <a:solidFill>
          <a:srgbClr val="FEF9DD"/>
        </a:solidFill>
      </p:bgPr>
    </p:bg>
    <p:spTree>
      <p:nvGrpSpPr>
        <p:cNvPr id="1" name=""/>
        <p:cNvGrpSpPr/>
        <p:nvPr/>
      </p:nvGrpSpPr>
      <p:grpSpPr>
        <a:xfrm>
          <a:off x="0" y="0"/>
          <a:ext cx="0" cy="0"/>
          <a:chOff x="0" y="0"/>
          <a:chExt cx="0" cy="0"/>
        </a:xfrm>
      </p:grpSpPr>
      <p:sp>
        <p:nvSpPr>
          <p:cNvPr name="TextBox 2" id="2"/>
          <p:cNvSpPr txBox="true"/>
          <p:nvPr/>
        </p:nvSpPr>
        <p:spPr>
          <a:xfrm rot="0">
            <a:off x="647755" y="720625"/>
            <a:ext cx="16992490" cy="8579050"/>
          </a:xfrm>
          <a:prstGeom prst="rect">
            <a:avLst/>
          </a:prstGeom>
        </p:spPr>
        <p:txBody>
          <a:bodyPr anchor="t" rtlCol="false" tIns="0" lIns="0" bIns="0" rIns="0">
            <a:spAutoFit/>
          </a:bodyPr>
          <a:lstStyle/>
          <a:p>
            <a:pPr marL="858565" indent="-429283" lvl="1">
              <a:lnSpc>
                <a:spcPts val="7595"/>
              </a:lnSpc>
              <a:buFont typeface="Arial"/>
              <a:buChar char="•"/>
            </a:pPr>
            <a:r>
              <a:rPr lang="en-US" sz="3976">
                <a:solidFill>
                  <a:srgbClr val="000000"/>
                </a:solidFill>
                <a:latin typeface="Arima Madurai Extra Bold Bold"/>
              </a:rPr>
              <a:t>Deepak was grateful as he knew that there would be no limit to robbing people once he learned how to read and write. </a:t>
            </a:r>
          </a:p>
          <a:p>
            <a:pPr marL="858564" indent="-429282" lvl="1">
              <a:lnSpc>
                <a:spcPts val="7595"/>
              </a:lnSpc>
              <a:buFont typeface="Arial"/>
              <a:buChar char="•"/>
            </a:pPr>
            <a:r>
              <a:rPr lang="en-US" sz="3976">
                <a:solidFill>
                  <a:srgbClr val="000000"/>
                </a:solidFill>
                <a:latin typeface="Arima Madurai Extra Bold Bold"/>
              </a:rPr>
              <a:t>Deepak used to make him tea in the morning and then go out to buy the groceries for the day.</a:t>
            </a:r>
          </a:p>
          <a:p>
            <a:pPr marL="858564" indent="-429282" lvl="1">
              <a:lnSpc>
                <a:spcPts val="7595"/>
              </a:lnSpc>
              <a:buFont typeface="Arial"/>
              <a:buChar char="•"/>
            </a:pPr>
            <a:r>
              <a:rPr lang="en-US" sz="3976">
                <a:solidFill>
                  <a:srgbClr val="000000"/>
                </a:solidFill>
                <a:latin typeface="Arima Madurai Extra Bold Bold"/>
              </a:rPr>
              <a:t>Deepak also used to steal some rupees from the money that was given to him to buy the groceries every day and Arun knew that he used to steal but did not mind.</a:t>
            </a:r>
          </a:p>
          <a:p>
            <a:pPr marL="858565" indent="-429283" lvl="1">
              <a:lnSpc>
                <a:spcPts val="7595"/>
              </a:lnSpc>
              <a:buFont typeface="Arial"/>
              <a:buChar char="•"/>
            </a:pPr>
            <a:r>
              <a:rPr lang="en-US" sz="3976">
                <a:solidFill>
                  <a:srgbClr val="000000"/>
                </a:solidFill>
                <a:latin typeface="Arima Madurai Extra Bold Bold"/>
              </a:rPr>
              <a:t>Arun used to make money by irregular works and sometimes he used to borrow money.</a:t>
            </a:r>
          </a:p>
        </p:txBody>
      </p:sp>
    </p:spTree>
  </p:cSld>
  <p:clrMapOvr>
    <a:masterClrMapping/>
  </p:clrMapOvr>
</p:sld>
</file>

<file path=ppt/slides/slide9.xml><?xml version="1.0" encoding="utf-8"?>
<p:sld xmlns:p="http://schemas.openxmlformats.org/presentationml/2006/main" xmlns:a="http://schemas.openxmlformats.org/drawingml/2006/main">
  <p:cSld>
    <p:bg>
      <p:bgPr>
        <a:solidFill>
          <a:srgbClr val="FEF9DD"/>
        </a:solidFill>
      </p:bgPr>
    </p:bg>
    <p:spTree>
      <p:nvGrpSpPr>
        <p:cNvPr id="1" name=""/>
        <p:cNvGrpSpPr/>
        <p:nvPr/>
      </p:nvGrpSpPr>
      <p:grpSpPr>
        <a:xfrm>
          <a:off x="0" y="0"/>
          <a:ext cx="0" cy="0"/>
          <a:chOff x="0" y="0"/>
          <a:chExt cx="0" cy="0"/>
        </a:xfrm>
      </p:grpSpPr>
      <p:sp>
        <p:nvSpPr>
          <p:cNvPr name="TextBox 2" id="2"/>
          <p:cNvSpPr txBox="true"/>
          <p:nvPr/>
        </p:nvSpPr>
        <p:spPr>
          <a:xfrm rot="0">
            <a:off x="467754" y="292539"/>
            <a:ext cx="17352491" cy="9349497"/>
          </a:xfrm>
          <a:prstGeom prst="rect">
            <a:avLst/>
          </a:prstGeom>
        </p:spPr>
        <p:txBody>
          <a:bodyPr anchor="t" rtlCol="false" tIns="0" lIns="0" bIns="0" rIns="0">
            <a:spAutoFit/>
          </a:bodyPr>
          <a:lstStyle/>
          <a:p>
            <a:pPr marL="814345" indent="-407173" lvl="1">
              <a:lnSpc>
                <a:spcPts val="8298"/>
              </a:lnSpc>
              <a:buFont typeface="Arial"/>
              <a:buChar char="•"/>
            </a:pPr>
            <a:r>
              <a:rPr lang="en-US" sz="3771" spc="-37">
                <a:solidFill>
                  <a:srgbClr val="000000"/>
                </a:solidFill>
                <a:latin typeface="Arima Madurai Extra Bold Bold"/>
              </a:rPr>
              <a:t>A</a:t>
            </a:r>
            <a:r>
              <a:rPr lang="en-US" sz="3771" spc="-37">
                <a:solidFill>
                  <a:srgbClr val="000000"/>
                </a:solidFill>
                <a:latin typeface="Arima Madurai Extra Bold Bold"/>
              </a:rPr>
              <a:t>nd the other day, when he had money, he would be lending it to other people and whenever he used to get money, he would go out and celebrate lavishly.</a:t>
            </a:r>
          </a:p>
          <a:p>
            <a:pPr marL="814345" indent="-407173" lvl="1">
              <a:lnSpc>
                <a:spcPts val="8298"/>
              </a:lnSpc>
              <a:buFont typeface="Arial"/>
              <a:buChar char="•"/>
            </a:pPr>
            <a:r>
              <a:rPr lang="en-US" sz="3771" spc="-37">
                <a:solidFill>
                  <a:srgbClr val="000000"/>
                </a:solidFill>
                <a:latin typeface="Arima Madurai Extra Bold Bold"/>
              </a:rPr>
              <a:t>Deepak had many chances to steal as he had the key to the room as well. </a:t>
            </a:r>
          </a:p>
          <a:p>
            <a:pPr marL="814345" indent="-407173" lvl="1">
              <a:lnSpc>
                <a:spcPts val="8298"/>
              </a:lnSpc>
              <a:buFont typeface="Arial"/>
              <a:buChar char="•"/>
            </a:pPr>
            <a:r>
              <a:rPr lang="en-US" sz="3771" spc="-37">
                <a:solidFill>
                  <a:srgbClr val="000000"/>
                </a:solidFill>
                <a:latin typeface="Arima Madurai Extra Bold Bold"/>
              </a:rPr>
              <a:t>But he was surprised with the amount of trust Arun had in him as he had never seen such a trusting person in his life. </a:t>
            </a:r>
          </a:p>
          <a:p>
            <a:pPr marL="814345" indent="-407172" lvl="1">
              <a:lnSpc>
                <a:spcPts val="8298"/>
              </a:lnSpc>
              <a:buFont typeface="Arial"/>
              <a:buChar char="•"/>
            </a:pPr>
            <a:r>
              <a:rPr lang="en-US" sz="3771" spc="-37">
                <a:solidFill>
                  <a:srgbClr val="000000"/>
                </a:solidFill>
                <a:latin typeface="Arima Madurai Extra Bold Bold"/>
              </a:rPr>
              <a:t>This trust thing was preventing him from robbing Arun as Deepak thought that robbing a careless person like Arun didn't make much difference because he might not even notice that he had been robbed and that took out all the fun from the work. </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DAEVmfDWnjk</dc:identifier>
  <dcterms:modified xsi:type="dcterms:W3CDTF">2011-08-01T06:04:30Z</dcterms:modified>
  <cp:revision>1</cp:revision>
  <dc:title>Copy of AVP - Paper</dc:title>
</cp:coreProperties>
</file>